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1" d="100"/>
          <a:sy n="71" d="100"/>
        </p:scale>
        <p:origin x="-132" y="-228"/>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823561"/>
            <a:ext cx="7477601" cy="1916430"/>
          </a:xfrm>
          <a:prstGeom prst="rect">
            <a:avLst/>
          </a:prstGeom>
          <a:noFill/>
          <a:ln/>
        </p:spPr>
        <p:txBody>
          <a:bodyPr wrap="squar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Análisis de Datos de Automóviles</a:t>
            </a:r>
            <a:endParaRPr lang="en-US" sz="6036" dirty="0"/>
          </a:p>
        </p:txBody>
      </p:sp>
      <p:sp>
        <p:nvSpPr>
          <p:cNvPr id="6" name="Text 3"/>
          <p:cNvSpPr/>
          <p:nvPr/>
        </p:nvSpPr>
        <p:spPr>
          <a:xfrm>
            <a:off x="833199" y="4073247"/>
            <a:ext cx="7477601" cy="233279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Este proyecto se enfoca en el análisis de datos recopilados mediante web scraping sobre las características de automóviles. El objetivo es aplicar los conocimientos adquiridos en diferentes espacios curriculares de la carrera de Ciencia de Datos e Inteligencia Artificial. El equipo de trabajo está conformado por los docentes Nahuel Pratta y Marcos Ugarte, junto con los estudiantes Erick López, Christian Nüesch y Débora Zurita.</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13447"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426488"/>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Objetivos del Proyecto</a:t>
            </a:r>
            <a:endParaRPr lang="en-US" sz="4374" dirty="0"/>
          </a:p>
        </p:txBody>
      </p:sp>
      <p:sp>
        <p:nvSpPr>
          <p:cNvPr id="6" name="Shape 3"/>
          <p:cNvSpPr/>
          <p:nvPr/>
        </p:nvSpPr>
        <p:spPr>
          <a:xfrm>
            <a:off x="4490799" y="2704028"/>
            <a:ext cx="499943" cy="499943"/>
          </a:xfrm>
          <a:prstGeom prst="roundRect">
            <a:avLst>
              <a:gd name="adj" fmla="val 20000"/>
            </a:avLst>
          </a:prstGeom>
          <a:solidFill>
            <a:srgbClr val="EBE2E0"/>
          </a:solidFill>
          <a:ln w="7620">
            <a:solidFill>
              <a:srgbClr val="D1C8C6"/>
            </a:solidFill>
            <a:prstDash val="solid"/>
          </a:ln>
        </p:spPr>
      </p:sp>
      <p:sp>
        <p:nvSpPr>
          <p:cNvPr id="7" name="Text 4"/>
          <p:cNvSpPr/>
          <p:nvPr/>
        </p:nvSpPr>
        <p:spPr>
          <a:xfrm>
            <a:off x="4678442" y="2745700"/>
            <a:ext cx="124658"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8" name="Text 5"/>
          <p:cNvSpPr/>
          <p:nvPr/>
        </p:nvSpPr>
        <p:spPr>
          <a:xfrm>
            <a:off x="5212913" y="2704028"/>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Análisis de Datos</a:t>
            </a:r>
            <a:endParaRPr lang="en-US" sz="2187" dirty="0"/>
          </a:p>
        </p:txBody>
      </p:sp>
      <p:sp>
        <p:nvSpPr>
          <p:cNvPr id="9" name="Text 6"/>
          <p:cNvSpPr/>
          <p:nvPr/>
        </p:nvSpPr>
        <p:spPr>
          <a:xfrm>
            <a:off x="5212913" y="3184446"/>
            <a:ext cx="3820001" cy="1999536"/>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El proyecto se centra en el análisis de datos recolectados sobre características de automóviles, con el fin de aplicar los conocimientos adquiridos en diferentes espacios curriculares de la carrera.</a:t>
            </a:r>
            <a:endParaRPr lang="en-US" sz="1750" dirty="0"/>
          </a:p>
        </p:txBody>
      </p:sp>
      <p:sp>
        <p:nvSpPr>
          <p:cNvPr id="10" name="Shape 7"/>
          <p:cNvSpPr/>
          <p:nvPr/>
        </p:nvSpPr>
        <p:spPr>
          <a:xfrm>
            <a:off x="9255085" y="2704028"/>
            <a:ext cx="499943" cy="499943"/>
          </a:xfrm>
          <a:prstGeom prst="roundRect">
            <a:avLst>
              <a:gd name="adj" fmla="val 20000"/>
            </a:avLst>
          </a:prstGeom>
          <a:solidFill>
            <a:srgbClr val="EBE2E0"/>
          </a:solidFill>
          <a:ln w="7620">
            <a:solidFill>
              <a:srgbClr val="D1C8C6"/>
            </a:solidFill>
            <a:prstDash val="solid"/>
          </a:ln>
        </p:spPr>
      </p:sp>
      <p:sp>
        <p:nvSpPr>
          <p:cNvPr id="11" name="Text 8"/>
          <p:cNvSpPr/>
          <p:nvPr/>
        </p:nvSpPr>
        <p:spPr>
          <a:xfrm>
            <a:off x="9420106" y="2745700"/>
            <a:ext cx="169902"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2" name="Text 9"/>
          <p:cNvSpPr/>
          <p:nvPr/>
        </p:nvSpPr>
        <p:spPr>
          <a:xfrm>
            <a:off x="9977199" y="2704028"/>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Tratamiento de Datos</a:t>
            </a:r>
            <a:endParaRPr lang="en-US" sz="2187" dirty="0"/>
          </a:p>
        </p:txBody>
      </p:sp>
      <p:sp>
        <p:nvSpPr>
          <p:cNvPr id="13" name="Text 10"/>
          <p:cNvSpPr/>
          <p:nvPr/>
        </p:nvSpPr>
        <p:spPr>
          <a:xfrm>
            <a:off x="9977199" y="3184446"/>
            <a:ext cx="3820001" cy="1999536"/>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El dataset contiene valores atípicos, errores, datos ausentes e inconsistencias, por lo que se procederá a "curar" el conjunto de datos para poder realizar un análisis efectivo.</a:t>
            </a:r>
            <a:endParaRPr lang="en-US" sz="1750" dirty="0"/>
          </a:p>
        </p:txBody>
      </p:sp>
      <p:sp>
        <p:nvSpPr>
          <p:cNvPr id="14" name="Shape 11"/>
          <p:cNvSpPr/>
          <p:nvPr/>
        </p:nvSpPr>
        <p:spPr>
          <a:xfrm>
            <a:off x="4490799" y="5656064"/>
            <a:ext cx="499943" cy="499943"/>
          </a:xfrm>
          <a:prstGeom prst="roundRect">
            <a:avLst>
              <a:gd name="adj" fmla="val 20000"/>
            </a:avLst>
          </a:prstGeom>
          <a:solidFill>
            <a:srgbClr val="EBE2E0"/>
          </a:solidFill>
          <a:ln w="7620">
            <a:solidFill>
              <a:srgbClr val="D1C8C6"/>
            </a:solidFill>
            <a:prstDash val="solid"/>
          </a:ln>
        </p:spPr>
      </p:sp>
      <p:sp>
        <p:nvSpPr>
          <p:cNvPr id="15" name="Text 12"/>
          <p:cNvSpPr/>
          <p:nvPr/>
        </p:nvSpPr>
        <p:spPr>
          <a:xfrm>
            <a:off x="4659392" y="5697736"/>
            <a:ext cx="162758"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6" name="Text 13"/>
          <p:cNvSpPr/>
          <p:nvPr/>
        </p:nvSpPr>
        <p:spPr>
          <a:xfrm>
            <a:off x="5212913" y="5656064"/>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Visualización de Datos</a:t>
            </a:r>
            <a:endParaRPr lang="en-US" sz="2187" dirty="0"/>
          </a:p>
        </p:txBody>
      </p:sp>
      <p:sp>
        <p:nvSpPr>
          <p:cNvPr id="17" name="Text 14"/>
          <p:cNvSpPr/>
          <p:nvPr/>
        </p:nvSpPr>
        <p:spPr>
          <a:xfrm>
            <a:off x="5212913" y="6136481"/>
            <a:ext cx="8584287"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Se generaron gráficos utilizando la librería matplotlib para tener un abordaje visual de los datos y poder entenderlos mejor.</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327904"/>
            <a:ext cx="6249114"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Características del Dataset</a:t>
            </a:r>
            <a:endParaRPr lang="en-US" sz="4374" dirty="0"/>
          </a:p>
        </p:txBody>
      </p:sp>
      <p:sp>
        <p:nvSpPr>
          <p:cNvPr id="5" name="Shape 3"/>
          <p:cNvSpPr/>
          <p:nvPr/>
        </p:nvSpPr>
        <p:spPr>
          <a:xfrm>
            <a:off x="2037993" y="2466618"/>
            <a:ext cx="5166122" cy="2273022"/>
          </a:xfrm>
          <a:prstGeom prst="roundRect">
            <a:avLst>
              <a:gd name="adj" fmla="val 4399"/>
            </a:avLst>
          </a:prstGeom>
          <a:solidFill>
            <a:srgbClr val="EBE2E0"/>
          </a:solidFill>
          <a:ln w="7620">
            <a:solidFill>
              <a:srgbClr val="D1C8C6"/>
            </a:solidFill>
            <a:prstDash val="solid"/>
          </a:ln>
        </p:spPr>
      </p:sp>
      <p:sp>
        <p:nvSpPr>
          <p:cNvPr id="6" name="Text 4"/>
          <p:cNvSpPr/>
          <p:nvPr/>
        </p:nvSpPr>
        <p:spPr>
          <a:xfrm>
            <a:off x="2267783" y="2696408"/>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Formato</a:t>
            </a:r>
            <a:endParaRPr lang="en-US" sz="2187" dirty="0"/>
          </a:p>
        </p:txBody>
      </p:sp>
      <p:sp>
        <p:nvSpPr>
          <p:cNvPr id="7" name="Text 5"/>
          <p:cNvSpPr/>
          <p:nvPr/>
        </p:nvSpPr>
        <p:spPr>
          <a:xfrm>
            <a:off x="2267783" y="3176826"/>
            <a:ext cx="4706541"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El dataset se encuentra en formato RAW, lo que significa que contiene errores, valores atípicos, valores ausentes e inconsistencias.</a:t>
            </a:r>
            <a:endParaRPr lang="en-US" sz="1750" dirty="0"/>
          </a:p>
        </p:txBody>
      </p:sp>
      <p:sp>
        <p:nvSpPr>
          <p:cNvPr id="8" name="Shape 6"/>
          <p:cNvSpPr/>
          <p:nvPr/>
        </p:nvSpPr>
        <p:spPr>
          <a:xfrm>
            <a:off x="7426285" y="2466618"/>
            <a:ext cx="5166122" cy="2273022"/>
          </a:xfrm>
          <a:prstGeom prst="roundRect">
            <a:avLst>
              <a:gd name="adj" fmla="val 4399"/>
            </a:avLst>
          </a:prstGeom>
          <a:solidFill>
            <a:srgbClr val="EBE2E0"/>
          </a:solidFill>
          <a:ln w="7620">
            <a:solidFill>
              <a:srgbClr val="D1C8C6"/>
            </a:solidFill>
            <a:prstDash val="solid"/>
          </a:ln>
        </p:spPr>
      </p:sp>
      <p:sp>
        <p:nvSpPr>
          <p:cNvPr id="9" name="Text 7"/>
          <p:cNvSpPr/>
          <p:nvPr/>
        </p:nvSpPr>
        <p:spPr>
          <a:xfrm>
            <a:off x="7656076" y="2696408"/>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Columnas</a:t>
            </a:r>
            <a:endParaRPr lang="en-US" sz="2187" dirty="0"/>
          </a:p>
        </p:txBody>
      </p:sp>
      <p:sp>
        <p:nvSpPr>
          <p:cNvPr id="10" name="Text 8"/>
          <p:cNvSpPr/>
          <p:nvPr/>
        </p:nvSpPr>
        <p:spPr>
          <a:xfrm>
            <a:off x="7656076" y="3176826"/>
            <a:ext cx="4706541" cy="1333024"/>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El dataset comprende varias características de automóviles ordenadas en doce columnas, obtenidas de un sitio web en Argentina a principios de enero de 2023.</a:t>
            </a:r>
            <a:endParaRPr lang="en-US" sz="1750" dirty="0"/>
          </a:p>
        </p:txBody>
      </p:sp>
      <p:sp>
        <p:nvSpPr>
          <p:cNvPr id="11" name="Shape 9"/>
          <p:cNvSpPr/>
          <p:nvPr/>
        </p:nvSpPr>
        <p:spPr>
          <a:xfrm>
            <a:off x="2037993" y="4961811"/>
            <a:ext cx="5166122" cy="1939766"/>
          </a:xfrm>
          <a:prstGeom prst="roundRect">
            <a:avLst>
              <a:gd name="adj" fmla="val 5155"/>
            </a:avLst>
          </a:prstGeom>
          <a:solidFill>
            <a:srgbClr val="EBE2E0"/>
          </a:solidFill>
          <a:ln w="7620">
            <a:solidFill>
              <a:srgbClr val="D1C8C6"/>
            </a:solidFill>
            <a:prstDash val="solid"/>
          </a:ln>
        </p:spPr>
      </p:sp>
      <p:sp>
        <p:nvSpPr>
          <p:cNvPr id="12" name="Text 10"/>
          <p:cNvSpPr/>
          <p:nvPr/>
        </p:nvSpPr>
        <p:spPr>
          <a:xfrm>
            <a:off x="2267783" y="519160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Librerías Utilizadas</a:t>
            </a:r>
            <a:endParaRPr lang="en-US" sz="2187" dirty="0"/>
          </a:p>
        </p:txBody>
      </p:sp>
      <p:sp>
        <p:nvSpPr>
          <p:cNvPr id="13" name="Text 11"/>
          <p:cNvSpPr/>
          <p:nvPr/>
        </p:nvSpPr>
        <p:spPr>
          <a:xfrm>
            <a:off x="2267783" y="5672018"/>
            <a:ext cx="4706541"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Para trabajar con el dataset se importaron las librerías de Python numpy, pandas y matplotlib.pyplot.</a:t>
            </a:r>
            <a:endParaRPr lang="en-US" sz="1750" dirty="0"/>
          </a:p>
        </p:txBody>
      </p:sp>
      <p:sp>
        <p:nvSpPr>
          <p:cNvPr id="14" name="Shape 12"/>
          <p:cNvSpPr/>
          <p:nvPr/>
        </p:nvSpPr>
        <p:spPr>
          <a:xfrm>
            <a:off x="7426285" y="4961811"/>
            <a:ext cx="5166122" cy="1939766"/>
          </a:xfrm>
          <a:prstGeom prst="roundRect">
            <a:avLst>
              <a:gd name="adj" fmla="val 5155"/>
            </a:avLst>
          </a:prstGeom>
          <a:solidFill>
            <a:srgbClr val="EBE2E0"/>
          </a:solidFill>
          <a:ln w="7620">
            <a:solidFill>
              <a:srgbClr val="D1C8C6"/>
            </a:solidFill>
            <a:prstDash val="solid"/>
          </a:ln>
        </p:spPr>
      </p:sp>
      <p:sp>
        <p:nvSpPr>
          <p:cNvPr id="15" name="Text 13"/>
          <p:cNvSpPr/>
          <p:nvPr/>
        </p:nvSpPr>
        <p:spPr>
          <a:xfrm>
            <a:off x="7656076" y="519160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Análisis Inicial</a:t>
            </a:r>
            <a:endParaRPr lang="en-US" sz="2187" dirty="0"/>
          </a:p>
        </p:txBody>
      </p:sp>
      <p:sp>
        <p:nvSpPr>
          <p:cNvPr id="16" name="Text 14"/>
          <p:cNvSpPr/>
          <p:nvPr/>
        </p:nvSpPr>
        <p:spPr>
          <a:xfrm>
            <a:off x="7656076" y="5672018"/>
            <a:ext cx="4706541"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Se leyeron los datos desde un archivo CSV y se analizaron los tipos de datos, valores nulos y uso de memoria.</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172408"/>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Análisis Estadístico</a:t>
            </a:r>
            <a:endParaRPr lang="en-US" sz="4374" dirty="0"/>
          </a:p>
        </p:txBody>
      </p:sp>
      <p:sp>
        <p:nvSpPr>
          <p:cNvPr id="5" name="Text 3"/>
          <p:cNvSpPr/>
          <p:nvPr/>
        </p:nvSpPr>
        <p:spPr>
          <a:xfrm>
            <a:off x="2037993" y="2422208"/>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Estadísticas Básicas</a:t>
            </a:r>
            <a:endParaRPr lang="en-US" sz="2187" dirty="0"/>
          </a:p>
        </p:txBody>
      </p:sp>
      <p:sp>
        <p:nvSpPr>
          <p:cNvPr id="6" name="Text 4"/>
          <p:cNvSpPr/>
          <p:nvPr/>
        </p:nvSpPr>
        <p:spPr>
          <a:xfrm>
            <a:off x="2037993" y="2991564"/>
            <a:ext cx="3156347" cy="1999536"/>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Se realizaron análisis estadísticos básicos sobre las columnas numéricas, como mínimo, máximo, media, varianza y desviación estándar.</a:t>
            </a:r>
            <a:endParaRPr lang="en-US" sz="1750" dirty="0"/>
          </a:p>
        </p:txBody>
      </p:sp>
      <p:sp>
        <p:nvSpPr>
          <p:cNvPr id="7" name="Text 5"/>
          <p:cNvSpPr/>
          <p:nvPr/>
        </p:nvSpPr>
        <p:spPr>
          <a:xfrm>
            <a:off x="2037993" y="5191006"/>
            <a:ext cx="3156347"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También se calcularon los valores válidos sobre el total de datos.</a:t>
            </a:r>
            <a:endParaRPr lang="en-US" sz="1750" dirty="0"/>
          </a:p>
        </p:txBody>
      </p:sp>
      <p:sp>
        <p:nvSpPr>
          <p:cNvPr id="8" name="Text 6"/>
          <p:cNvSpPr/>
          <p:nvPr/>
        </p:nvSpPr>
        <p:spPr>
          <a:xfrm>
            <a:off x="5743932" y="2422208"/>
            <a:ext cx="3156347" cy="694373"/>
          </a:xfrm>
          <a:prstGeom prst="rect">
            <a:avLst/>
          </a:prstGeom>
          <a:noFill/>
          <a:ln/>
        </p:spPr>
        <p:txBody>
          <a:bodyPr wrap="squar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Tratamiento de Datos Faltantes</a:t>
            </a:r>
            <a:endParaRPr lang="en-US" sz="2187" dirty="0"/>
          </a:p>
        </p:txBody>
      </p:sp>
      <p:sp>
        <p:nvSpPr>
          <p:cNvPr id="9" name="Text 7"/>
          <p:cNvSpPr/>
          <p:nvPr/>
        </p:nvSpPr>
        <p:spPr>
          <a:xfrm>
            <a:off x="5743932" y="3338751"/>
            <a:ext cx="3156347" cy="266604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Para los datos ausentes, se rellenaron con la moda o se eliminaron filas, mientras que para los datos en formato incorrecto se aplicaron transformaciones usando expresiones regulares y la función apply() de pandas.</a:t>
            </a:r>
            <a:endParaRPr lang="en-US" sz="1750" dirty="0"/>
          </a:p>
        </p:txBody>
      </p:sp>
      <p:sp>
        <p:nvSpPr>
          <p:cNvPr id="10" name="Text 8"/>
          <p:cNvSpPr/>
          <p:nvPr/>
        </p:nvSpPr>
        <p:spPr>
          <a:xfrm>
            <a:off x="9449872" y="2422208"/>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Visualización de Datos</a:t>
            </a:r>
            <a:endParaRPr lang="en-US" sz="2187" dirty="0"/>
          </a:p>
        </p:txBody>
      </p:sp>
      <p:sp>
        <p:nvSpPr>
          <p:cNvPr id="11" name="Text 9"/>
          <p:cNvSpPr/>
          <p:nvPr/>
        </p:nvSpPr>
        <p:spPr>
          <a:xfrm>
            <a:off x="9449872" y="2991564"/>
            <a:ext cx="3156347" cy="1333024"/>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Se generaron gráficos usando la librería matplotlib para tener un abordaje visual de los datos y entenderlos mejor.</a:t>
            </a:r>
            <a:endParaRPr lang="en-US" sz="1750" dirty="0"/>
          </a:p>
        </p:txBody>
      </p:sp>
      <p:sp>
        <p:nvSpPr>
          <p:cNvPr id="12" name="Text 10"/>
          <p:cNvSpPr/>
          <p:nvPr/>
        </p:nvSpPr>
        <p:spPr>
          <a:xfrm>
            <a:off x="9449872" y="4524494"/>
            <a:ext cx="3156347" cy="233279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El objetivo era poner en práctica los conocimientos adquiridos en los espacios curriculares "Estadística y exploración de datos", "Procesamiento de Datos" y "Ciencia de Datos".</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14630400" cy="2080141"/>
          </a:xfrm>
          <a:prstGeom prst="rect">
            <a:avLst/>
          </a:prstGeom>
        </p:spPr>
      </p:pic>
      <p:sp>
        <p:nvSpPr>
          <p:cNvPr id="5" name="Text 2"/>
          <p:cNvSpPr/>
          <p:nvPr/>
        </p:nvSpPr>
        <p:spPr>
          <a:xfrm>
            <a:off x="3362801" y="2538055"/>
            <a:ext cx="4160401" cy="519946"/>
          </a:xfrm>
          <a:prstGeom prst="rect">
            <a:avLst/>
          </a:prstGeom>
          <a:noFill/>
          <a:ln/>
        </p:spPr>
        <p:txBody>
          <a:bodyPr wrap="none" rtlCol="0" anchor="t"/>
          <a:lstStyle/>
          <a:p>
            <a:pPr marL="0" indent="0">
              <a:lnSpc>
                <a:spcPts val="4095"/>
              </a:lnSpc>
              <a:buNone/>
            </a:pPr>
            <a:r>
              <a:rPr lang="en-US" sz="3276" b="1" dirty="0">
                <a:solidFill>
                  <a:srgbClr val="443728"/>
                </a:solidFill>
                <a:latin typeface="Crimson Pro" pitchFamily="34" charset="0"/>
                <a:ea typeface="Crimson Pro" pitchFamily="34" charset="-122"/>
                <a:cs typeface="Crimson Pro" pitchFamily="34" charset="-120"/>
              </a:rPr>
              <a:t>Próximos Pasos</a:t>
            </a:r>
            <a:endParaRPr lang="en-US" sz="3276" dirty="0"/>
          </a:p>
        </p:txBody>
      </p:sp>
      <p:sp>
        <p:nvSpPr>
          <p:cNvPr id="6" name="Shape 3"/>
          <p:cNvSpPr/>
          <p:nvPr/>
        </p:nvSpPr>
        <p:spPr>
          <a:xfrm>
            <a:off x="3362801" y="5664398"/>
            <a:ext cx="7904798" cy="33218"/>
          </a:xfrm>
          <a:prstGeom prst="roundRect">
            <a:avLst>
              <a:gd name="adj" fmla="val 225445"/>
            </a:avLst>
          </a:prstGeom>
          <a:solidFill>
            <a:srgbClr val="D1C8C6"/>
          </a:solidFill>
          <a:ln/>
        </p:spPr>
      </p:sp>
      <p:sp>
        <p:nvSpPr>
          <p:cNvPr id="7" name="Shape 4"/>
          <p:cNvSpPr/>
          <p:nvPr/>
        </p:nvSpPr>
        <p:spPr>
          <a:xfrm>
            <a:off x="5280720" y="5081945"/>
            <a:ext cx="33218" cy="582454"/>
          </a:xfrm>
          <a:prstGeom prst="roundRect">
            <a:avLst>
              <a:gd name="adj" fmla="val 225445"/>
            </a:avLst>
          </a:prstGeom>
          <a:solidFill>
            <a:srgbClr val="D1C8C6"/>
          </a:solidFill>
          <a:ln/>
        </p:spPr>
      </p:sp>
      <p:sp>
        <p:nvSpPr>
          <p:cNvPr id="8" name="Shape 5"/>
          <p:cNvSpPr/>
          <p:nvPr/>
        </p:nvSpPr>
        <p:spPr>
          <a:xfrm>
            <a:off x="5110162" y="5477232"/>
            <a:ext cx="374333" cy="374333"/>
          </a:xfrm>
          <a:prstGeom prst="roundRect">
            <a:avLst>
              <a:gd name="adj" fmla="val 20006"/>
            </a:avLst>
          </a:prstGeom>
          <a:solidFill>
            <a:srgbClr val="EBE2E0"/>
          </a:solidFill>
          <a:ln w="7620">
            <a:solidFill>
              <a:srgbClr val="D1C8C6"/>
            </a:solidFill>
            <a:prstDash val="solid"/>
          </a:ln>
        </p:spPr>
      </p:sp>
      <p:sp>
        <p:nvSpPr>
          <p:cNvPr id="9" name="Text 6"/>
          <p:cNvSpPr/>
          <p:nvPr/>
        </p:nvSpPr>
        <p:spPr>
          <a:xfrm>
            <a:off x="5250656" y="5508308"/>
            <a:ext cx="93345" cy="312063"/>
          </a:xfrm>
          <a:prstGeom prst="rect">
            <a:avLst/>
          </a:prstGeom>
          <a:noFill/>
          <a:ln/>
        </p:spPr>
        <p:txBody>
          <a:bodyPr wrap="none" rtlCol="0" anchor="t"/>
          <a:lstStyle/>
          <a:p>
            <a:pPr marL="0" indent="0" algn="ctr">
              <a:lnSpc>
                <a:spcPts val="2457"/>
              </a:lnSpc>
              <a:buNone/>
            </a:pPr>
            <a:r>
              <a:rPr lang="en-US" sz="1966" b="1" dirty="0">
                <a:solidFill>
                  <a:srgbClr val="443728"/>
                </a:solidFill>
                <a:latin typeface="Crimson Pro" pitchFamily="34" charset="0"/>
                <a:ea typeface="Crimson Pro" pitchFamily="34" charset="-122"/>
                <a:cs typeface="Crimson Pro" pitchFamily="34" charset="-120"/>
              </a:rPr>
              <a:t>1</a:t>
            </a:r>
            <a:endParaRPr lang="en-US" sz="1966" dirty="0"/>
          </a:p>
        </p:txBody>
      </p:sp>
      <p:sp>
        <p:nvSpPr>
          <p:cNvPr id="10" name="Text 7"/>
          <p:cNvSpPr/>
          <p:nvPr/>
        </p:nvSpPr>
        <p:spPr>
          <a:xfrm>
            <a:off x="4257318" y="3307556"/>
            <a:ext cx="2080141" cy="259913"/>
          </a:xfrm>
          <a:prstGeom prst="rect">
            <a:avLst/>
          </a:prstGeom>
          <a:noFill/>
          <a:ln/>
        </p:spPr>
        <p:txBody>
          <a:bodyPr wrap="none" rtlCol="0" anchor="t"/>
          <a:lstStyle/>
          <a:p>
            <a:pPr marL="0" indent="0" algn="ctr">
              <a:lnSpc>
                <a:spcPts val="2047"/>
              </a:lnSpc>
              <a:buNone/>
            </a:pPr>
            <a:r>
              <a:rPr lang="en-US" sz="1638" b="1" dirty="0">
                <a:solidFill>
                  <a:srgbClr val="443728"/>
                </a:solidFill>
                <a:latin typeface="Crimson Pro" pitchFamily="34" charset="0"/>
                <a:ea typeface="Crimson Pro" pitchFamily="34" charset="-122"/>
                <a:cs typeface="Crimson Pro" pitchFamily="34" charset="-120"/>
              </a:rPr>
              <a:t>Análisis Avanzado</a:t>
            </a:r>
            <a:endParaRPr lang="en-US" sz="1638" dirty="0"/>
          </a:p>
        </p:txBody>
      </p:sp>
      <p:sp>
        <p:nvSpPr>
          <p:cNvPr id="11" name="Text 8"/>
          <p:cNvSpPr/>
          <p:nvPr/>
        </p:nvSpPr>
        <p:spPr>
          <a:xfrm>
            <a:off x="3529132" y="3667244"/>
            <a:ext cx="3536513" cy="1248370"/>
          </a:xfrm>
          <a:prstGeom prst="rect">
            <a:avLst/>
          </a:prstGeom>
          <a:noFill/>
          <a:ln/>
        </p:spPr>
        <p:txBody>
          <a:bodyPr wrap="square" rtlCol="0" anchor="t"/>
          <a:lstStyle/>
          <a:p>
            <a:pPr marL="0" indent="0" algn="ctr">
              <a:lnSpc>
                <a:spcPts val="1966"/>
              </a:lnSpc>
              <a:buNone/>
            </a:pPr>
            <a:r>
              <a:rPr lang="en-US" sz="1310" dirty="0">
                <a:solidFill>
                  <a:srgbClr val="443728"/>
                </a:solidFill>
                <a:latin typeface="Open Sans" pitchFamily="34" charset="0"/>
                <a:ea typeface="Open Sans" pitchFamily="34" charset="-122"/>
                <a:cs typeface="Open Sans" pitchFamily="34" charset="-120"/>
              </a:rPr>
              <a:t>Una vez que el dataset está limpio y preparado, se pueden realizar análisis más avanzados, como modelos de machine learning para predecir características de los automóviles.</a:t>
            </a:r>
            <a:endParaRPr lang="en-US" sz="1310" dirty="0"/>
          </a:p>
        </p:txBody>
      </p:sp>
      <p:sp>
        <p:nvSpPr>
          <p:cNvPr id="12" name="Shape 9"/>
          <p:cNvSpPr/>
          <p:nvPr/>
        </p:nvSpPr>
        <p:spPr>
          <a:xfrm>
            <a:off x="7298472" y="5664398"/>
            <a:ext cx="33218" cy="582454"/>
          </a:xfrm>
          <a:prstGeom prst="roundRect">
            <a:avLst>
              <a:gd name="adj" fmla="val 225445"/>
            </a:avLst>
          </a:prstGeom>
          <a:solidFill>
            <a:srgbClr val="D1C8C6"/>
          </a:solidFill>
          <a:ln/>
        </p:spPr>
      </p:sp>
      <p:sp>
        <p:nvSpPr>
          <p:cNvPr id="13" name="Shape 10"/>
          <p:cNvSpPr/>
          <p:nvPr/>
        </p:nvSpPr>
        <p:spPr>
          <a:xfrm>
            <a:off x="7127915" y="5477232"/>
            <a:ext cx="374333" cy="374333"/>
          </a:xfrm>
          <a:prstGeom prst="roundRect">
            <a:avLst>
              <a:gd name="adj" fmla="val 20006"/>
            </a:avLst>
          </a:prstGeom>
          <a:solidFill>
            <a:srgbClr val="EBE2E0"/>
          </a:solidFill>
          <a:ln w="7620">
            <a:solidFill>
              <a:srgbClr val="D1C8C6"/>
            </a:solidFill>
            <a:prstDash val="solid"/>
          </a:ln>
        </p:spPr>
      </p:sp>
      <p:sp>
        <p:nvSpPr>
          <p:cNvPr id="14" name="Text 11"/>
          <p:cNvSpPr/>
          <p:nvPr/>
        </p:nvSpPr>
        <p:spPr>
          <a:xfrm>
            <a:off x="7251383" y="5508308"/>
            <a:ext cx="127278" cy="312063"/>
          </a:xfrm>
          <a:prstGeom prst="rect">
            <a:avLst/>
          </a:prstGeom>
          <a:noFill/>
          <a:ln/>
        </p:spPr>
        <p:txBody>
          <a:bodyPr wrap="none" rtlCol="0" anchor="t"/>
          <a:lstStyle/>
          <a:p>
            <a:pPr marL="0" indent="0" algn="ctr">
              <a:lnSpc>
                <a:spcPts val="2457"/>
              </a:lnSpc>
              <a:buNone/>
            </a:pPr>
            <a:r>
              <a:rPr lang="en-US" sz="1966" b="1" dirty="0">
                <a:solidFill>
                  <a:srgbClr val="443728"/>
                </a:solidFill>
                <a:latin typeface="Crimson Pro" pitchFamily="34" charset="0"/>
                <a:ea typeface="Crimson Pro" pitchFamily="34" charset="-122"/>
                <a:cs typeface="Crimson Pro" pitchFamily="34" charset="-120"/>
              </a:rPr>
              <a:t>2</a:t>
            </a:r>
            <a:endParaRPr lang="en-US" sz="1966" dirty="0"/>
          </a:p>
        </p:txBody>
      </p:sp>
      <p:sp>
        <p:nvSpPr>
          <p:cNvPr id="15" name="Text 12"/>
          <p:cNvSpPr/>
          <p:nvPr/>
        </p:nvSpPr>
        <p:spPr>
          <a:xfrm>
            <a:off x="6087189" y="6413183"/>
            <a:ext cx="2455902" cy="259913"/>
          </a:xfrm>
          <a:prstGeom prst="rect">
            <a:avLst/>
          </a:prstGeom>
          <a:noFill/>
          <a:ln/>
        </p:spPr>
        <p:txBody>
          <a:bodyPr wrap="none" rtlCol="0" anchor="t"/>
          <a:lstStyle/>
          <a:p>
            <a:pPr marL="0" indent="0" algn="ctr">
              <a:lnSpc>
                <a:spcPts val="2047"/>
              </a:lnSpc>
              <a:buNone/>
            </a:pPr>
            <a:r>
              <a:rPr lang="en-US" sz="1638" b="1" dirty="0">
                <a:solidFill>
                  <a:srgbClr val="443728"/>
                </a:solidFill>
                <a:latin typeface="Crimson Pro" pitchFamily="34" charset="0"/>
                <a:ea typeface="Crimson Pro" pitchFamily="34" charset="-122"/>
                <a:cs typeface="Crimson Pro" pitchFamily="34" charset="-120"/>
              </a:rPr>
              <a:t>Visualizaciones Interactivas</a:t>
            </a:r>
            <a:endParaRPr lang="en-US" sz="1638" dirty="0"/>
          </a:p>
        </p:txBody>
      </p:sp>
      <p:sp>
        <p:nvSpPr>
          <p:cNvPr id="16" name="Text 13"/>
          <p:cNvSpPr/>
          <p:nvPr/>
        </p:nvSpPr>
        <p:spPr>
          <a:xfrm>
            <a:off x="5546884" y="6772870"/>
            <a:ext cx="3536513" cy="998696"/>
          </a:xfrm>
          <a:prstGeom prst="rect">
            <a:avLst/>
          </a:prstGeom>
          <a:noFill/>
          <a:ln/>
        </p:spPr>
        <p:txBody>
          <a:bodyPr wrap="square" rtlCol="0" anchor="t"/>
          <a:lstStyle/>
          <a:p>
            <a:pPr marL="0" indent="0" algn="ctr">
              <a:lnSpc>
                <a:spcPts val="1966"/>
              </a:lnSpc>
              <a:buNone/>
            </a:pPr>
            <a:r>
              <a:rPr lang="en-US" sz="1310" dirty="0">
                <a:solidFill>
                  <a:srgbClr val="443728"/>
                </a:solidFill>
                <a:latin typeface="Open Sans" pitchFamily="34" charset="0"/>
                <a:ea typeface="Open Sans" pitchFamily="34" charset="-122"/>
                <a:cs typeface="Open Sans" pitchFamily="34" charset="-120"/>
              </a:rPr>
              <a:t>Se incluyen visualizaciones interactivas utilizando herramientas como pyplot y squarify, para permitir a los usuarios observrar los datos de manera gráfica.</a:t>
            </a:r>
            <a:endParaRPr lang="en-US" sz="1310" dirty="0"/>
          </a:p>
        </p:txBody>
      </p:sp>
      <p:sp>
        <p:nvSpPr>
          <p:cNvPr id="17" name="Shape 14"/>
          <p:cNvSpPr/>
          <p:nvPr/>
        </p:nvSpPr>
        <p:spPr>
          <a:xfrm>
            <a:off x="9316343" y="5081945"/>
            <a:ext cx="33218" cy="582454"/>
          </a:xfrm>
          <a:prstGeom prst="roundRect">
            <a:avLst>
              <a:gd name="adj" fmla="val 225445"/>
            </a:avLst>
          </a:prstGeom>
          <a:solidFill>
            <a:srgbClr val="D1C8C6"/>
          </a:solidFill>
          <a:ln/>
        </p:spPr>
      </p:sp>
      <p:sp>
        <p:nvSpPr>
          <p:cNvPr id="18" name="Shape 15"/>
          <p:cNvSpPr/>
          <p:nvPr/>
        </p:nvSpPr>
        <p:spPr>
          <a:xfrm>
            <a:off x="9145786" y="5477232"/>
            <a:ext cx="374333" cy="374333"/>
          </a:xfrm>
          <a:prstGeom prst="roundRect">
            <a:avLst>
              <a:gd name="adj" fmla="val 20006"/>
            </a:avLst>
          </a:prstGeom>
          <a:solidFill>
            <a:srgbClr val="EBE2E0"/>
          </a:solidFill>
          <a:ln w="7620">
            <a:solidFill>
              <a:srgbClr val="D1C8C6"/>
            </a:solidFill>
            <a:prstDash val="solid"/>
          </a:ln>
        </p:spPr>
      </p:sp>
      <p:sp>
        <p:nvSpPr>
          <p:cNvPr id="19" name="Text 16"/>
          <p:cNvSpPr/>
          <p:nvPr/>
        </p:nvSpPr>
        <p:spPr>
          <a:xfrm>
            <a:off x="9271992" y="5508308"/>
            <a:ext cx="121920" cy="312063"/>
          </a:xfrm>
          <a:prstGeom prst="rect">
            <a:avLst/>
          </a:prstGeom>
          <a:noFill/>
          <a:ln/>
        </p:spPr>
        <p:txBody>
          <a:bodyPr wrap="none" rtlCol="0" anchor="t"/>
          <a:lstStyle/>
          <a:p>
            <a:pPr marL="0" indent="0" algn="ctr">
              <a:lnSpc>
                <a:spcPts val="2457"/>
              </a:lnSpc>
              <a:buNone/>
            </a:pPr>
            <a:r>
              <a:rPr lang="en-US" sz="1966" b="1" dirty="0">
                <a:solidFill>
                  <a:srgbClr val="443728"/>
                </a:solidFill>
                <a:latin typeface="Crimson Pro" pitchFamily="34" charset="0"/>
                <a:ea typeface="Crimson Pro" pitchFamily="34" charset="-122"/>
                <a:cs typeface="Crimson Pro" pitchFamily="34" charset="-120"/>
              </a:rPr>
              <a:t>3</a:t>
            </a:r>
            <a:endParaRPr lang="en-US" sz="1966" dirty="0"/>
          </a:p>
        </p:txBody>
      </p:sp>
      <p:sp>
        <p:nvSpPr>
          <p:cNvPr id="20" name="Text 17"/>
          <p:cNvSpPr/>
          <p:nvPr/>
        </p:nvSpPr>
        <p:spPr>
          <a:xfrm>
            <a:off x="8132088" y="3557230"/>
            <a:ext cx="2401729" cy="259913"/>
          </a:xfrm>
          <a:prstGeom prst="rect">
            <a:avLst/>
          </a:prstGeom>
          <a:noFill/>
          <a:ln/>
        </p:spPr>
        <p:txBody>
          <a:bodyPr wrap="none" rtlCol="0" anchor="t"/>
          <a:lstStyle/>
          <a:p>
            <a:pPr marL="0" indent="0" algn="ctr">
              <a:lnSpc>
                <a:spcPts val="2047"/>
              </a:lnSpc>
              <a:buNone/>
            </a:pPr>
            <a:r>
              <a:rPr lang="en-US" sz="1638" b="1" dirty="0">
                <a:solidFill>
                  <a:srgbClr val="443728"/>
                </a:solidFill>
                <a:latin typeface="Crimson Pro" pitchFamily="34" charset="0"/>
                <a:ea typeface="Crimson Pro" pitchFamily="34" charset="-122"/>
                <a:cs typeface="Crimson Pro" pitchFamily="34" charset="-120"/>
              </a:rPr>
              <a:t>Presentación de Resultados</a:t>
            </a:r>
            <a:endParaRPr lang="en-US" sz="1638" dirty="0"/>
          </a:p>
        </p:txBody>
      </p:sp>
      <p:sp>
        <p:nvSpPr>
          <p:cNvPr id="21" name="Text 18"/>
          <p:cNvSpPr/>
          <p:nvPr/>
        </p:nvSpPr>
        <p:spPr>
          <a:xfrm>
            <a:off x="7564636" y="3916918"/>
            <a:ext cx="3536633" cy="998696"/>
          </a:xfrm>
          <a:prstGeom prst="rect">
            <a:avLst/>
          </a:prstGeom>
          <a:noFill/>
          <a:ln/>
        </p:spPr>
        <p:txBody>
          <a:bodyPr wrap="square" rtlCol="0" anchor="t"/>
          <a:lstStyle/>
          <a:p>
            <a:pPr marL="0" indent="0" algn="ctr">
              <a:lnSpc>
                <a:spcPts val="1966"/>
              </a:lnSpc>
              <a:buNone/>
            </a:pPr>
            <a:r>
              <a:rPr lang="en-US" sz="1310" dirty="0">
                <a:solidFill>
                  <a:srgbClr val="443728"/>
                </a:solidFill>
                <a:latin typeface="Open Sans" pitchFamily="34" charset="0"/>
                <a:ea typeface="Open Sans" pitchFamily="34" charset="-122"/>
                <a:cs typeface="Open Sans" pitchFamily="34" charset="-120"/>
              </a:rPr>
              <a:t>Los hallazgos y conclusiones del proyecto se presentan en el documento final y en la notebook de Python trabajada, con el fin de compartir los conocimientos adquiridos.</a:t>
            </a:r>
            <a:endParaRPr lang="en-US" sz="131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861179"/>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Conclusión</a:t>
            </a:r>
            <a:endParaRPr lang="en-US" sz="4374" dirty="0"/>
          </a:p>
        </p:txBody>
      </p:sp>
      <p:pic>
        <p:nvPicPr>
          <p:cNvPr id="6" name="Image 1" descr="preencoded.png"/>
          <p:cNvPicPr>
            <a:picLocks noChangeAspect="1"/>
          </p:cNvPicPr>
          <p:nvPr/>
        </p:nvPicPr>
        <p:blipFill>
          <a:blip r:embed="rId4"/>
          <a:stretch>
            <a:fillRect/>
          </a:stretch>
        </p:blipFill>
        <p:spPr>
          <a:xfrm>
            <a:off x="4490799" y="1888808"/>
            <a:ext cx="1110972" cy="1924526"/>
          </a:xfrm>
          <a:prstGeom prst="rect">
            <a:avLst/>
          </a:prstGeom>
        </p:spPr>
      </p:pic>
      <p:sp>
        <p:nvSpPr>
          <p:cNvPr id="7" name="Text 3"/>
          <p:cNvSpPr/>
          <p:nvPr/>
        </p:nvSpPr>
        <p:spPr>
          <a:xfrm>
            <a:off x="5935028" y="2110978"/>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Análisis de Datos</a:t>
            </a:r>
            <a:endParaRPr lang="en-US" sz="2187" dirty="0"/>
          </a:p>
        </p:txBody>
      </p:sp>
      <p:sp>
        <p:nvSpPr>
          <p:cNvPr id="8" name="Text 4"/>
          <p:cNvSpPr/>
          <p:nvPr/>
        </p:nvSpPr>
        <p:spPr>
          <a:xfrm>
            <a:off x="5935028" y="2591395"/>
            <a:ext cx="7862173" cy="999768"/>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El proyecto se centró en el análisis de datos recopilados sobre características de automóviles, con el objetivo de aplicar los conocimientos adquiridos a lo largo de la carrera.</a:t>
            </a:r>
            <a:endParaRPr lang="en-US" sz="1750" dirty="0"/>
          </a:p>
        </p:txBody>
      </p:sp>
      <p:pic>
        <p:nvPicPr>
          <p:cNvPr id="9" name="Image 2" descr="preencoded.png"/>
          <p:cNvPicPr>
            <a:picLocks noChangeAspect="1"/>
          </p:cNvPicPr>
          <p:nvPr/>
        </p:nvPicPr>
        <p:blipFill>
          <a:blip r:embed="rId5"/>
          <a:stretch>
            <a:fillRect/>
          </a:stretch>
        </p:blipFill>
        <p:spPr>
          <a:xfrm>
            <a:off x="4490799" y="3813334"/>
            <a:ext cx="1110972" cy="1777484"/>
          </a:xfrm>
          <a:prstGeom prst="rect">
            <a:avLst/>
          </a:prstGeom>
        </p:spPr>
      </p:pic>
      <p:sp>
        <p:nvSpPr>
          <p:cNvPr id="10" name="Text 5"/>
          <p:cNvSpPr/>
          <p:nvPr/>
        </p:nvSpPr>
        <p:spPr>
          <a:xfrm>
            <a:off x="5935028" y="4035504"/>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Tratamiento de Datos</a:t>
            </a:r>
            <a:endParaRPr lang="en-US" sz="2187" dirty="0"/>
          </a:p>
        </p:txBody>
      </p:sp>
      <p:sp>
        <p:nvSpPr>
          <p:cNvPr id="11" name="Text 6"/>
          <p:cNvSpPr/>
          <p:nvPr/>
        </p:nvSpPr>
        <p:spPr>
          <a:xfrm>
            <a:off x="5935028" y="4515922"/>
            <a:ext cx="7862173" cy="666512"/>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Se realizó un proceso de "curación" del dataset, tratando los datos ausentes y en formato incorrecto, para poder realizar un análisis efectivo.</a:t>
            </a:r>
            <a:endParaRPr lang="en-US" sz="1750" dirty="0"/>
          </a:p>
        </p:txBody>
      </p:sp>
      <p:pic>
        <p:nvPicPr>
          <p:cNvPr id="12" name="Image 3" descr="preencoded.png"/>
          <p:cNvPicPr>
            <a:picLocks noChangeAspect="1"/>
          </p:cNvPicPr>
          <p:nvPr/>
        </p:nvPicPr>
        <p:blipFill>
          <a:blip r:embed="rId6"/>
          <a:stretch>
            <a:fillRect/>
          </a:stretch>
        </p:blipFill>
        <p:spPr>
          <a:xfrm>
            <a:off x="4490799" y="5590818"/>
            <a:ext cx="1110972" cy="1777484"/>
          </a:xfrm>
          <a:prstGeom prst="rect">
            <a:avLst/>
          </a:prstGeom>
        </p:spPr>
      </p:pic>
      <p:sp>
        <p:nvSpPr>
          <p:cNvPr id="13" name="Text 7"/>
          <p:cNvSpPr/>
          <p:nvPr/>
        </p:nvSpPr>
        <p:spPr>
          <a:xfrm>
            <a:off x="5935028" y="5812988"/>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Visualización de Datos</a:t>
            </a:r>
            <a:endParaRPr lang="en-US" sz="2187" dirty="0"/>
          </a:p>
        </p:txBody>
      </p:sp>
      <p:sp>
        <p:nvSpPr>
          <p:cNvPr id="14" name="Text 8"/>
          <p:cNvSpPr/>
          <p:nvPr/>
        </p:nvSpPr>
        <p:spPr>
          <a:xfrm>
            <a:off x="5935028" y="6293406"/>
            <a:ext cx="7862173" cy="666512"/>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Se generaron gráficos utilizando la librería matplotlib, lo que permitió tener un abordaje visual de los datos y entenderlos mejor.</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976086"/>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Agradecimientos</a:t>
            </a:r>
            <a:endParaRPr lang="en-US" sz="4374" dirty="0"/>
          </a:p>
        </p:txBody>
      </p:sp>
      <p:sp>
        <p:nvSpPr>
          <p:cNvPr id="6" name="Text 3"/>
          <p:cNvSpPr/>
          <p:nvPr/>
        </p:nvSpPr>
        <p:spPr>
          <a:xfrm>
            <a:off x="833199" y="4003715"/>
            <a:ext cx="7477601"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Queremos agradecer a los docentes Nahuel Pratta y Marcos Ugarte.</a:t>
            </a:r>
            <a:endParaRPr lang="en-US" sz="1750" dirty="0"/>
          </a:p>
        </p:txBody>
      </p:sp>
      <p:sp>
        <p:nvSpPr>
          <p:cNvPr id="7" name="Text 4"/>
          <p:cNvSpPr/>
          <p:nvPr/>
        </p:nvSpPr>
        <p:spPr>
          <a:xfrm>
            <a:off x="833199" y="4586883"/>
            <a:ext cx="7477601"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Disfrutamos de haber aplicado los conocimientos adquiridos en la carrera y esperamos continuar aprendiendo y creciendo.</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621</Words>
  <Application>Microsoft Office PowerPoint</Application>
  <PresentationFormat>Personalizado</PresentationFormat>
  <Paragraphs>57</Paragraphs>
  <Slides>7</Slides>
  <Notes>7</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Office Theme</vt:lpstr>
      <vt:lpstr>Diapositiva 1</vt:lpstr>
      <vt:lpstr>Diapositiva 2</vt:lpstr>
      <vt:lpstr>Diapositiva 3</vt:lpstr>
      <vt:lpstr>Diapositiva 4</vt:lpstr>
      <vt:lpstr>Diapositiva 5</vt:lpstr>
      <vt:lpstr>Diapositiva 6</vt:lpstr>
      <vt:lpstr>Diapositiva 7</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windows-charly</cp:lastModifiedBy>
  <cp:revision>2</cp:revision>
  <dcterms:created xsi:type="dcterms:W3CDTF">2024-06-12T07:44:46Z</dcterms:created>
  <dcterms:modified xsi:type="dcterms:W3CDTF">2024-06-12T07:54:38Z</dcterms:modified>
</cp:coreProperties>
</file>